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69" r:id="rId14"/>
    <p:sldId id="273" r:id="rId15"/>
    <p:sldId id="274" r:id="rId16"/>
    <p:sldId id="275" r:id="rId17"/>
    <p:sldId id="271" r:id="rId18"/>
    <p:sldId id="26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7"/>
    <p:restoredTop sz="94689"/>
  </p:normalViewPr>
  <p:slideViewPr>
    <p:cSldViewPr snapToGrid="0">
      <p:cViewPr>
        <p:scale>
          <a:sx n="80" d="100"/>
          <a:sy n="80" d="100"/>
        </p:scale>
        <p:origin x="32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4103-E53B-7A47-9152-FA7926688819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38D7F-178E-8342-BFBB-EEB0F87C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rephrase the hypothesis in terms of RMSF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 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8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for audience: What would independent observations be in this case? </a:t>
            </a:r>
            <a:r>
              <a:rPr lang="en-US" dirty="0">
                <a:sym typeface="Wingdings" pitchFamily="2" charset="2"/>
              </a:rPr>
              <a:t> how many observations do I have? </a:t>
            </a:r>
          </a:p>
          <a:p>
            <a:r>
              <a:rPr lang="en-US" dirty="0">
                <a:sym typeface="Wingdings" pitchFamily="2" charset="2"/>
              </a:rPr>
              <a:t>Greater flexibility of non-ligand-lining residues is inconsistent with published work analyzing PDB structure flexibility based on b-factors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8D7F-178E-8342-BFBB-EEB0F87C85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1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841A-66E5-AB39-180C-2ADDF98AA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A6A7D-05E7-2BE7-77BD-312A917F5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A6B9-5168-0B8E-AD27-4228DE50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2336A-2D2F-C08A-6057-4227CE47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037-8FD8-DB7C-6B67-D78873F9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98CB-3BC9-41A8-6B93-0D34CE8C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C878-0C0A-D41C-045A-70614B267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2385-6360-0A08-5E75-D13CB857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FDE58-6EE5-FB74-B7D6-7C67F3F0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E785-573D-384B-6F83-DE309559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099C9-9DCF-2EBC-A276-70A3F9B8F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7297B-9344-DC86-50B0-4484D75E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54662-B8D6-EA7A-9132-7BB94172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56D9F-53EB-53F9-C4B0-EFBFB0E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EA02C-3389-359B-D946-E87BA70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A68B-7E8C-512C-2D4D-D1D1DBB5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736B-68B3-DA03-FD52-CB74C8D6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8E0D-A536-C4BC-AB1E-70C0BD47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DC0E-8BDE-EB5E-8AA8-D5EF5BF8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A974-F0D2-4376-90D7-93B0C78B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C888-C9F3-D094-F72A-B5FCB977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AFB59-07EB-6FE4-7AAB-41E5928F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D7C0-38AD-62F5-4978-E6371172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C708-9BAB-9E0A-745B-526F1D43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0E8-5391-B27A-4A5D-18F8CFDA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1012-9D31-FD7E-1CFB-4309A18E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BEA3-B56C-A803-471E-8F55F0EA3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C68E-4BB9-8F95-E37B-11C9955D9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9AA5-D69E-0BAB-D0D3-CD0E4CF6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F8BD-A6D0-610D-1CA9-53B73624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39275-4D06-09F6-C143-08D3076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D29F-1636-46C8-4F96-3D1F1134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27FA-BD1A-269E-C9EC-7F46FD723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0F599-1335-6455-A934-A3A93F3D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74CEF-76B5-9007-1C3B-261408435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18881-5B0E-7B09-1AF9-1EDDF0E12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CB6AA-E846-6169-7540-88A48433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27B28-6DE3-88C9-1F3C-D21A8D6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0A47F-4B09-4044-E964-057C768A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3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1D06-CD01-55A6-AB4D-D0E3CEA6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DEC2E-AA48-1B2C-E1CB-F1A0E2BA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3846C-5E45-E4F2-DB75-5C480EBB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4EAAB-9649-EDD5-0783-0F19B982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DE3CB-DE5F-4AED-FB89-2B73F7F2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3EEA7-6481-BB44-50E3-E16D2ECA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C695-C55B-FA9F-55A9-24DE94AB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3132-1D35-747A-74B0-D84A1B1E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D44A-00AD-7ECF-3E10-13D3854CE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8571B-DFD2-12BC-C76B-9BA392908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E695-DFE9-FC74-10D2-8CEF06B0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36301-7F64-F62E-D74A-80863C91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9B193-C7B6-E422-DC15-C3E917A8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E18F-640D-5518-DB38-20325A3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F29CE-601D-0558-F989-D5C6D76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F3A81-AE60-2E6D-CF6B-E71AD5E32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55DF8-5C80-3577-5E29-0D14120B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67AE3-83A9-9BCA-F386-60DCBF88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B54-9FBA-592D-2CA8-74E9AC06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F3B5F-C313-7BF8-E354-3A007BBE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B161B-30F1-C1BE-1688-0987243E0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D308-2934-3110-823F-323099E88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A5B1A-C049-8640-B640-1D948F42335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D577-E73E-5505-EDF6-AB27F7066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C673-ADA8-8527-CBCA-D7C718207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3CCB-51E5-E440-AC78-5A3FA91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9CA-41EB-213D-221D-055D3ADAC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ligand binding to ACE2 and ___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8684-5FDE-5DB1-F6AA-6B8EB8289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Borowsky, Asa Kalish, and </a:t>
            </a:r>
            <a:r>
              <a:rPr lang="en-US" dirty="0" err="1"/>
              <a:t>Yisheng</a:t>
            </a:r>
            <a:r>
              <a:rPr lang="en-US" dirty="0"/>
              <a:t> Zheng</a:t>
            </a:r>
          </a:p>
        </p:txBody>
      </p:sp>
    </p:spTree>
    <p:extLst>
      <p:ext uri="{BB962C8B-B14F-4D97-AF65-F5344CB8AC3E}">
        <p14:creationId xmlns:p14="http://schemas.microsoft.com/office/powerpoint/2010/main" val="36256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40879E-D21E-B3D5-015E-6F4A32A2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9" y="1143551"/>
            <a:ext cx="5800829" cy="3867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non-ligand-lining residues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small difference in RMSF</a:t>
            </a:r>
          </a:p>
          <a:p>
            <a:r>
              <a:rPr lang="en-US" dirty="0"/>
              <a:t>Actual significance unclear due to questions of observation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577 non-ligand-lining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significant at alpha = 0.05</a:t>
            </a:r>
          </a:p>
          <a:p>
            <a:endParaRPr lang="en-US" sz="2400" dirty="0"/>
          </a:p>
          <a:p>
            <a:r>
              <a:rPr lang="en-US" dirty="0"/>
              <a:t>*many of these are bound into alpha-helices, so the actual number of residues which move independently [with a low energy barrier] is lower</a:t>
            </a:r>
          </a:p>
        </p:txBody>
      </p:sp>
    </p:spTree>
    <p:extLst>
      <p:ext uri="{BB962C8B-B14F-4D97-AF65-F5344CB8AC3E}">
        <p14:creationId xmlns:p14="http://schemas.microsoft.com/office/powerpoint/2010/main" val="196423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32F9-91B5-5301-DE18-3CE566EB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RMSD with ligand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5A45-EB7E-F6A1-1F2F-256B1B6F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97" y="1939131"/>
            <a:ext cx="4455432" cy="4351338"/>
          </a:xfrm>
        </p:spPr>
        <p:txBody>
          <a:bodyPr/>
          <a:lstStyle/>
          <a:p>
            <a:r>
              <a:rPr lang="en-US" dirty="0"/>
              <a:t>RMSD computed with respect to first frame of trajectory</a:t>
            </a:r>
          </a:p>
          <a:p>
            <a:r>
              <a:rPr lang="en-US" dirty="0"/>
              <a:t>Overall smaller magnitude RMSD in ligand-bound trajectory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6C963A-26C2-6D1C-EBFA-0E87D515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03" y="7477585"/>
            <a:ext cx="3318394" cy="25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2034A-0F71-7D1E-4837-A38191B9B9EA}"/>
              </a:ext>
            </a:extLst>
          </p:cNvPr>
          <p:cNvSpPr txBox="1"/>
          <p:nvPr/>
        </p:nvSpPr>
        <p:spPr>
          <a:xfrm>
            <a:off x="3048000" y="47381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83DC-7CDF-DDA6-AB12-9616C39EA0F1}"/>
              </a:ext>
            </a:extLst>
          </p:cNvPr>
          <p:cNvSpPr txBox="1"/>
          <p:nvPr/>
        </p:nvSpPr>
        <p:spPr>
          <a:xfrm>
            <a:off x="3048000" y="46739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33C49E-6094-8FE6-8DAF-EBD93F070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46" y="1473550"/>
            <a:ext cx="7079275" cy="535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8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3A0A-9239-3C4A-D3D0-41212807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 per residue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9667-0650-F294-E58F-5B99DAC5D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68" y="1825625"/>
            <a:ext cx="4276232" cy="4351338"/>
          </a:xfrm>
        </p:spPr>
        <p:txBody>
          <a:bodyPr/>
          <a:lstStyle/>
          <a:p>
            <a:r>
              <a:rPr lang="en-US" dirty="0"/>
              <a:t>Non-amino acid residues have highest RMSF</a:t>
            </a:r>
          </a:p>
          <a:p>
            <a:r>
              <a:rPr lang="en-US" dirty="0"/>
              <a:t>Overall decrease in residue’s RMSF after binding of ligand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1F812609-0E09-7DAE-CC7E-431CB0B3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4" y="1143039"/>
            <a:ext cx="6734028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40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1FB3-58F9-073B-AE85-3E7B22EA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96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2613" cy="5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751"/>
            <a:ext cx="7076364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4BA0A-E79B-7A96-06AA-AE282F5044F3}"/>
              </a:ext>
            </a:extLst>
          </p:cNvPr>
          <p:cNvSpPr txBox="1"/>
          <p:nvPr/>
        </p:nvSpPr>
        <p:spPr>
          <a:xfrm>
            <a:off x="7874719" y="3244334"/>
            <a:ext cx="2386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Ligand binding residues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50BCA4-D4C6-9725-8CA4-B928E9D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8" y="0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</p:spTree>
    <p:extLst>
      <p:ext uri="{BB962C8B-B14F-4D97-AF65-F5344CB8AC3E}">
        <p14:creationId xmlns:p14="http://schemas.microsoft.com/office/powerpoint/2010/main" val="107723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</p:spTree>
    <p:extLst>
      <p:ext uri="{BB962C8B-B14F-4D97-AF65-F5344CB8AC3E}">
        <p14:creationId xmlns:p14="http://schemas.microsoft.com/office/powerpoint/2010/main" val="3592982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E681C07-80C3-2617-65DB-2FFCE71C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" y="4844715"/>
            <a:ext cx="2488665" cy="2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F37C82-2696-4E7E-6A6E-866C9567AD93}"/>
              </a:ext>
            </a:extLst>
          </p:cNvPr>
          <p:cNvCxnSpPr>
            <a:cxnSpLocks/>
          </p:cNvCxnSpPr>
          <p:nvPr/>
        </p:nvCxnSpPr>
        <p:spPr>
          <a:xfrm flipV="1">
            <a:off x="2615046" y="3609474"/>
            <a:ext cx="465038" cy="149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977C27-B98F-F262-A0A1-38A042E51BD7}"/>
              </a:ext>
            </a:extLst>
          </p:cNvPr>
          <p:cNvCxnSpPr>
            <a:cxnSpLocks/>
          </p:cNvCxnSpPr>
          <p:nvPr/>
        </p:nvCxnSpPr>
        <p:spPr>
          <a:xfrm>
            <a:off x="2621044" y="5101389"/>
            <a:ext cx="459040" cy="123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F3B52057-AF88-065A-C2C5-92FE2B22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5" y="1612900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5B70-86C6-C169-78F5-C4F7E164F099}"/>
              </a:ext>
            </a:extLst>
          </p:cNvPr>
          <p:cNvSpPr txBox="1"/>
          <p:nvPr/>
        </p:nvSpPr>
        <p:spPr>
          <a:xfrm>
            <a:off x="3727755" y="1243568"/>
            <a:ext cx="473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contact frequency after ligand binding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D7F2C9-B9D0-932E-7CFA-D5219C586FFD}"/>
              </a:ext>
            </a:extLst>
          </p:cNvPr>
          <p:cNvSpPr/>
          <p:nvPr/>
        </p:nvSpPr>
        <p:spPr>
          <a:xfrm>
            <a:off x="6705600" y="4186989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2F49FE3-A7DD-59DD-03B5-2181B270B608}"/>
              </a:ext>
            </a:extLst>
          </p:cNvPr>
          <p:cNvSpPr/>
          <p:nvPr/>
        </p:nvSpPr>
        <p:spPr>
          <a:xfrm>
            <a:off x="5791199" y="2755230"/>
            <a:ext cx="673768" cy="77002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5FF66C-11E2-CBAA-D06E-E31BFAA63610}"/>
              </a:ext>
            </a:extLst>
          </p:cNvPr>
          <p:cNvCxnSpPr>
            <a:cxnSpLocks/>
          </p:cNvCxnSpPr>
          <p:nvPr/>
        </p:nvCxnSpPr>
        <p:spPr>
          <a:xfrm flipH="1">
            <a:off x="6705600" y="2215423"/>
            <a:ext cx="3289703" cy="5398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36630A-13D8-0C24-8139-83E552DD2191}"/>
              </a:ext>
            </a:extLst>
          </p:cNvPr>
          <p:cNvSpPr txBox="1"/>
          <p:nvPr/>
        </p:nvSpPr>
        <p:spPr>
          <a:xfrm>
            <a:off x="9918297" y="3837118"/>
            <a:ext cx="136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&lt;-&gt; GLU</a:t>
            </a:r>
          </a:p>
          <a:p>
            <a:r>
              <a:rPr lang="en-US" dirty="0"/>
              <a:t>GLU &lt;-&gt; GLU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FC4F5-2184-A81A-4639-17B2A365F14E}"/>
              </a:ext>
            </a:extLst>
          </p:cNvPr>
          <p:cNvSpPr txBox="1"/>
          <p:nvPr/>
        </p:nvSpPr>
        <p:spPr>
          <a:xfrm>
            <a:off x="10235936" y="1753758"/>
            <a:ext cx="1342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&lt;-&gt; ASP</a:t>
            </a:r>
          </a:p>
          <a:p>
            <a:r>
              <a:rPr lang="en-US" dirty="0"/>
              <a:t>HIS &lt;-&gt; THR</a:t>
            </a:r>
          </a:p>
          <a:p>
            <a:r>
              <a:rPr lang="en-US" dirty="0"/>
              <a:t>PRO &lt;-&gt; ASP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BA0F7E-324C-BC37-FAEA-9F05B01FF99D}"/>
              </a:ext>
            </a:extLst>
          </p:cNvPr>
          <p:cNvCxnSpPr>
            <a:cxnSpLocks/>
          </p:cNvCxnSpPr>
          <p:nvPr/>
        </p:nvCxnSpPr>
        <p:spPr>
          <a:xfrm flipH="1">
            <a:off x="7583810" y="4186989"/>
            <a:ext cx="2261416" cy="340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18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1FB3-58F9-073B-AE85-3E7B22EA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250031"/>
            <a:ext cx="10515600" cy="1325563"/>
          </a:xfrm>
        </p:spPr>
        <p:txBody>
          <a:bodyPr/>
          <a:lstStyle/>
          <a:p>
            <a:r>
              <a:rPr lang="en-US" dirty="0"/>
              <a:t>Change in contact frequencies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E826-FDC2-32F1-6AB5-F849F760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592973"/>
            <a:ext cx="3148941" cy="25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1CF7349-7E64-CBBE-08C1-2E24E2334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1246063"/>
            <a:ext cx="6502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90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529F-A0ED-B6FB-5F86-4AE2E9E6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frequency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8ADF9F-5544-D7E0-D218-6E0A01E6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0681"/>
            <a:ext cx="5140294" cy="416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8F45B0E-E49A-66C6-82EB-D366EA0D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630" y="1930681"/>
            <a:ext cx="5256365" cy="426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497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0ACC-31A3-0BA2-1E36-09386631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C9A72-30F5-4FEE-5830-5B9E43C0C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4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19C4-8D5D-A2E1-074B-7DC442B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5FA5-5BFC-44F1-B551-9A12A75B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structural factors contribute to the thermodynamics of ligand binding to ACE2?</a:t>
            </a:r>
          </a:p>
          <a:p>
            <a:pPr lvl="1"/>
            <a:r>
              <a:rPr lang="en-US" dirty="0"/>
              <a:t>Crystal structures provide some insight into enthalpic and hydrophobic effects</a:t>
            </a:r>
          </a:p>
          <a:p>
            <a:pPr lvl="1"/>
            <a:r>
              <a:rPr lang="en-US" dirty="0"/>
              <a:t>Entropic effects on protein not captured by crystal structure</a:t>
            </a:r>
          </a:p>
          <a:p>
            <a:pPr lvl="1"/>
            <a:r>
              <a:rPr lang="en-US" dirty="0"/>
              <a:t>MD simulations provide insight into dynamics</a:t>
            </a:r>
          </a:p>
          <a:p>
            <a:pPr lvl="2"/>
            <a:endParaRPr lang="en-US" dirty="0"/>
          </a:p>
          <a:p>
            <a:r>
              <a:rPr lang="en-US" dirty="0"/>
              <a:t>We compared ligand-free (apo) and ligand-bound (</a:t>
            </a:r>
            <a:r>
              <a:rPr lang="en-US" dirty="0" err="1"/>
              <a:t>holo</a:t>
            </a:r>
            <a:r>
              <a:rPr lang="en-US" dirty="0"/>
              <a:t>) simulations</a:t>
            </a:r>
          </a:p>
          <a:p>
            <a:pPr lvl="1"/>
            <a:r>
              <a:rPr lang="en-US" dirty="0"/>
              <a:t>Flexibility of ligand-binding residues as proxy for entropic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CFBA-44BE-502D-F4A9-2570D180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8D6C-B2E8-2F2F-1E3A-AFE1515C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presence of the ligand introduces new steric constraints</a:t>
            </a:r>
          </a:p>
          <a:p>
            <a:r>
              <a:rPr lang="en-US" dirty="0"/>
              <a:t>Protein-ligand interactions such as H-bonds create potential wells which disfavor motion</a:t>
            </a:r>
          </a:p>
          <a:p>
            <a:r>
              <a:rPr lang="en-US" dirty="0" err="1"/>
              <a:t>Holo</a:t>
            </a:r>
            <a:r>
              <a:rPr lang="en-US" dirty="0"/>
              <a:t> structure is more compact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Ligand-binding residues are less flexible in </a:t>
            </a:r>
            <a:r>
              <a:rPr lang="en-US" dirty="0" err="1"/>
              <a:t>holo</a:t>
            </a:r>
            <a:r>
              <a:rPr lang="en-US" dirty="0"/>
              <a:t>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8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2C0F0A18-BC66-B01A-CC65-935C4DE76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668" y="1482491"/>
            <a:ext cx="7772400" cy="4806616"/>
          </a:xfrm>
        </p:spPr>
      </p:pic>
      <p:pic>
        <p:nvPicPr>
          <p:cNvPr id="7" name="Picture 6" descr="A picture containing flower, vegetable, plant&#10;&#10;Description automatically generated">
            <a:extLst>
              <a:ext uri="{FF2B5EF4-FFF2-40B4-BE49-F238E27FC236}">
                <a16:creationId xmlns:a16="http://schemas.microsoft.com/office/drawing/2014/main" id="{79500BB3-2CA1-A81E-C37E-B6DDF6B1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91"/>
            <a:ext cx="7772400" cy="4806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12D7F-8595-AAB0-D61D-5B96687BEAE6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4C5A7-C5AA-161C-89F1-58F3B4C736A9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Holo</a:t>
            </a:r>
            <a:r>
              <a:rPr lang="en-US" dirty="0"/>
              <a:t> (ligand-bound)</a:t>
            </a:r>
          </a:p>
        </p:txBody>
      </p:sp>
    </p:spTree>
    <p:extLst>
      <p:ext uri="{BB962C8B-B14F-4D97-AF65-F5344CB8AC3E}">
        <p14:creationId xmlns:p14="http://schemas.microsoft.com/office/powerpoint/2010/main" val="296514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wer&#10;&#10;Description automatically generated">
            <a:extLst>
              <a:ext uri="{FF2B5EF4-FFF2-40B4-BE49-F238E27FC236}">
                <a16:creationId xmlns:a16="http://schemas.microsoft.com/office/drawing/2014/main" id="{17D41E6A-C7CC-E98F-66CD-D65132F3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68" y="1482490"/>
            <a:ext cx="7772400" cy="4806615"/>
          </a:xfrm>
          <a:prstGeom prst="rect">
            <a:avLst/>
          </a:prstGeom>
        </p:spPr>
      </p:pic>
      <p:pic>
        <p:nvPicPr>
          <p:cNvPr id="4" name="Picture 3" descr="A picture containing flower, vegetable&#10;&#10;Description automatically generated">
            <a:extLst>
              <a:ext uri="{FF2B5EF4-FFF2-40B4-BE49-F238E27FC236}">
                <a16:creationId xmlns:a16="http://schemas.microsoft.com/office/drawing/2014/main" id="{9782239E-D308-3DBD-4F92-52985273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236" y="1482488"/>
            <a:ext cx="7772400" cy="480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4EE5D-ED7A-D229-510E-0D602279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change upon ligand binding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B7BD7-7E64-29C3-923B-CF46F7447155}"/>
              </a:ext>
            </a:extLst>
          </p:cNvPr>
          <p:cNvSpPr txBox="1"/>
          <p:nvPr/>
        </p:nvSpPr>
        <p:spPr>
          <a:xfrm>
            <a:off x="2524902" y="5961345"/>
            <a:ext cx="17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 (ligand-free)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4524C-8DAD-AA79-A851-410DEE19A6EE}"/>
              </a:ext>
            </a:extLst>
          </p:cNvPr>
          <p:cNvSpPr txBox="1"/>
          <p:nvPr/>
        </p:nvSpPr>
        <p:spPr>
          <a:xfrm>
            <a:off x="8019285" y="5961345"/>
            <a:ext cx="20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Holo</a:t>
            </a:r>
            <a:r>
              <a:rPr lang="en-US" dirty="0"/>
              <a:t> (ligand-bound)</a:t>
            </a:r>
          </a:p>
        </p:txBody>
      </p:sp>
    </p:spTree>
    <p:extLst>
      <p:ext uri="{BB962C8B-B14F-4D97-AF65-F5344CB8AC3E}">
        <p14:creationId xmlns:p14="http://schemas.microsoft.com/office/powerpoint/2010/main" val="26000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90511-639C-686A-5D7A-80D25DF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Ligand binding site</a:t>
            </a: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F75ECFB1-DE76-8CD4-BED6-D5B21246C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" r="5318" b="-3"/>
          <a:stretch/>
        </p:blipFill>
        <p:spPr>
          <a:xfrm>
            <a:off x="285490" y="1882340"/>
            <a:ext cx="5385232" cy="3610083"/>
          </a:xfrm>
          <a:prstGeom prst="rect">
            <a:avLst/>
          </a:prstGeom>
        </p:spPr>
      </p:pic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C80DFAE0-B730-454B-BD69-4E056F274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84" b="-3"/>
          <a:stretch/>
        </p:blipFill>
        <p:spPr>
          <a:xfrm>
            <a:off x="6276683" y="1882340"/>
            <a:ext cx="5385232" cy="361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F0E62-F497-26A6-B731-82730D8F9188}"/>
              </a:ext>
            </a:extLst>
          </p:cNvPr>
          <p:cNvSpPr txBox="1"/>
          <p:nvPr/>
        </p:nvSpPr>
        <p:spPr>
          <a:xfrm>
            <a:off x="407504" y="5635487"/>
            <a:ext cx="11540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Ligand binding residues:</a:t>
            </a:r>
          </a:p>
          <a:p>
            <a:r>
              <a:rPr lang="en-US" sz="2400" dirty="0"/>
              <a:t>Residues with heavy atoms within 5A of the ligand in the </a:t>
            </a:r>
            <a:r>
              <a:rPr lang="en-US" sz="2400" dirty="0" err="1"/>
              <a:t>holo</a:t>
            </a:r>
            <a:r>
              <a:rPr lang="en-US" sz="2400" dirty="0"/>
              <a:t> simulation starting structure </a:t>
            </a:r>
          </a:p>
        </p:txBody>
      </p:sp>
    </p:spTree>
    <p:extLst>
      <p:ext uri="{BB962C8B-B14F-4D97-AF65-F5344CB8AC3E}">
        <p14:creationId xmlns:p14="http://schemas.microsoft.com/office/powerpoint/2010/main" val="2473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4C68-5673-BBD1-2B47-B537A14E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D8A8-D575-456C-F19C-7F13D5E7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mean square fluctuation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 each simulation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mean position of each atom over the course of simulation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square displacement from mean in each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Average the square displacements and take the square root</a:t>
            </a:r>
          </a:p>
          <a:p>
            <a:r>
              <a:rPr lang="en-US" dirty="0"/>
              <a:t>Gives an estimate of how flexible atoms are</a:t>
            </a:r>
          </a:p>
        </p:txBody>
      </p:sp>
    </p:spTree>
    <p:extLst>
      <p:ext uri="{BB962C8B-B14F-4D97-AF65-F5344CB8AC3E}">
        <p14:creationId xmlns:p14="http://schemas.microsoft.com/office/powerpoint/2010/main" val="193991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A702-C1A0-E271-589B-900ADC29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D005C-E089-9B34-77E9-DB11C7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3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Hypothesis in terms of RMSF:</a:t>
            </a:r>
          </a:p>
          <a:p>
            <a:pPr marL="0" indent="0">
              <a:buNone/>
            </a:pPr>
            <a:r>
              <a:rPr lang="en-US" dirty="0"/>
              <a:t>Atoms in ligand-binding residues have lower RMSFs in </a:t>
            </a:r>
            <a:r>
              <a:rPr lang="en-US" dirty="0" err="1"/>
              <a:t>holo</a:t>
            </a:r>
            <a:r>
              <a:rPr lang="en-US" dirty="0"/>
              <a:t> structures compared with apo structures.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6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CBBA-C3F3-DC89-9150-9850C88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ligand-lining residue RMSF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226A-D042-6EB4-624A-6EC0E431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0771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 do not reject the null hypothesis of equal RMSF 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F1E166-E27E-2E28-4427-7E170849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1143551"/>
            <a:ext cx="5800830" cy="386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A289C-4A35-48A3-3641-8239E4054261}"/>
              </a:ext>
            </a:extLst>
          </p:cNvPr>
          <p:cNvSpPr txBox="1"/>
          <p:nvPr/>
        </p:nvSpPr>
        <p:spPr>
          <a:xfrm>
            <a:off x="6387238" y="1452152"/>
            <a:ext cx="4794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23 ligand-lining residues*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Difference is statistically insignificant at alpha = 0.05</a:t>
            </a:r>
          </a:p>
          <a:p>
            <a:endParaRPr lang="en-US" sz="2400" dirty="0"/>
          </a:p>
          <a:p>
            <a:r>
              <a:rPr lang="en-US" dirty="0"/>
              <a:t>*RMSFs were averaged across the atoms in each residue. Counting each atom individually is wrong because they don’t all move independently and thus aren’t independent observations. A more advanced approach might count rotatable bonds</a:t>
            </a:r>
          </a:p>
        </p:txBody>
      </p:sp>
    </p:spTree>
    <p:extLst>
      <p:ext uri="{BB962C8B-B14F-4D97-AF65-F5344CB8AC3E}">
        <p14:creationId xmlns:p14="http://schemas.microsoft.com/office/powerpoint/2010/main" val="19188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513</Words>
  <Application>Microsoft Macintosh PowerPoint</Application>
  <PresentationFormat>Widescreen</PresentationFormat>
  <Paragraphs>75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Effects of ligand binding to ACE2 and ___</vt:lpstr>
      <vt:lpstr>Questions</vt:lpstr>
      <vt:lpstr>Hypothesis</vt:lpstr>
      <vt:lpstr>Conformational change upon ligand binding</vt:lpstr>
      <vt:lpstr>Conformational change upon ligand binding</vt:lpstr>
      <vt:lpstr>Ligand binding site</vt:lpstr>
      <vt:lpstr>RMSF</vt:lpstr>
      <vt:lpstr>Testing the hypothesis</vt:lpstr>
      <vt:lpstr>Results: ligand-lining residue RMSF</vt:lpstr>
      <vt:lpstr>Comparison of non-ligand-lining residues</vt:lpstr>
      <vt:lpstr>Change in RMSD with ligand binding</vt:lpstr>
      <vt:lpstr>RMSF per residue </vt:lpstr>
      <vt:lpstr>Change in contact frequencies</vt:lpstr>
      <vt:lpstr>Change in contact frequencies</vt:lpstr>
      <vt:lpstr>PowerPoint Presentation</vt:lpstr>
      <vt:lpstr>PowerPoint Presentation</vt:lpstr>
      <vt:lpstr>Change in contact frequencies</vt:lpstr>
      <vt:lpstr>Contact frequency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ligand binding to ACE2</dc:title>
  <dc:creator>Borowsky, Jonathan</dc:creator>
  <cp:lastModifiedBy>Kalish, Asa</cp:lastModifiedBy>
  <cp:revision>75</cp:revision>
  <dcterms:created xsi:type="dcterms:W3CDTF">2022-09-21T17:15:18Z</dcterms:created>
  <dcterms:modified xsi:type="dcterms:W3CDTF">2022-09-23T03:33:54Z</dcterms:modified>
</cp:coreProperties>
</file>